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6" r:id="rId3"/>
    <p:sldId id="268" r:id="rId4"/>
    <p:sldId id="269" r:id="rId5"/>
    <p:sldId id="264" r:id="rId6"/>
    <p:sldId id="271" r:id="rId7"/>
    <p:sldId id="272" r:id="rId8"/>
    <p:sldId id="265" r:id="rId9"/>
    <p:sldId id="266" r:id="rId10"/>
    <p:sldId id="275"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2178" y="-87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399C72-A9C5-4A1F-AC4B-6500C9D40D14}" type="datetimeFigureOut">
              <a:rPr lang="en-GB" smtClean="0"/>
              <a:pPr/>
              <a:t>08/11/2019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B7890E-E186-4D82-ACAF-DBC24A043B63}" type="slidenum">
              <a:rPr lang="en-GB" smtClean="0"/>
              <a:pPr/>
              <a:t>‹#›</a:t>
            </a:fld>
            <a:endParaRPr lang="en-GB"/>
          </a:p>
        </p:txBody>
      </p:sp>
    </p:spTree>
    <p:extLst>
      <p:ext uri="{BB962C8B-B14F-4D97-AF65-F5344CB8AC3E}">
        <p14:creationId xmlns="" xmlns:p14="http://schemas.microsoft.com/office/powerpoint/2010/main" val="3072025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see</a:t>
            </a:r>
            <a:r>
              <a:rPr lang="en-US" baseline="0" dirty="0"/>
              <a:t> if anyone has played around with broadcasting and knows what it can do, what it’s used for. </a:t>
            </a:r>
          </a:p>
          <a:p>
            <a:endParaRPr lang="en-US" baseline="0" dirty="0"/>
          </a:p>
          <a:p>
            <a:r>
              <a:rPr lang="en-US" baseline="0" dirty="0"/>
              <a:t>I’d like to think about broadcasting like a radio tower, when a radio tower sends out a signal it’s broadcasting something and all the people it’s broadcasting out to are expecting to receive something.  </a:t>
            </a:r>
            <a:endParaRPr lang="en-US" dirty="0"/>
          </a:p>
        </p:txBody>
      </p:sp>
      <p:sp>
        <p:nvSpPr>
          <p:cNvPr id="4" name="Slide Number Placeholder 3"/>
          <p:cNvSpPr>
            <a:spLocks noGrp="1"/>
          </p:cNvSpPr>
          <p:nvPr>
            <p:ph type="sldNum" sz="quarter" idx="10"/>
          </p:nvPr>
        </p:nvSpPr>
        <p:spPr/>
        <p:txBody>
          <a:bodyPr/>
          <a:lstStyle/>
          <a:p>
            <a:fld id="{F09FABF3-DCF3-4DB7-807E-F7408A09DBBE}" type="slidenum">
              <a:rPr lang="en-US" smtClean="0"/>
              <a:pPr/>
              <a:t>6</a:t>
            </a:fld>
            <a:endParaRPr lang="en-US"/>
          </a:p>
        </p:txBody>
      </p:sp>
    </p:spTree>
    <p:extLst>
      <p:ext uri="{BB962C8B-B14F-4D97-AF65-F5344CB8AC3E}">
        <p14:creationId xmlns="" xmlns:p14="http://schemas.microsoft.com/office/powerpoint/2010/main" val="199404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a:t>
            </a:r>
            <a:r>
              <a:rPr lang="en-US" baseline="0" dirty="0"/>
              <a:t> what kind of blocks would you expect to see relating to broadcasting: </a:t>
            </a:r>
          </a:p>
          <a:p>
            <a:pPr marL="174056" indent="-174056">
              <a:buFontTx/>
              <a:buChar char="-"/>
            </a:pPr>
            <a:r>
              <a:rPr lang="en-US" baseline="0" dirty="0"/>
              <a:t>Some sort of broadcast message</a:t>
            </a:r>
          </a:p>
          <a:p>
            <a:pPr marL="174056" indent="-174056">
              <a:buFontTx/>
              <a:buChar char="-"/>
            </a:pPr>
            <a:r>
              <a:rPr lang="en-US" baseline="0" dirty="0"/>
              <a:t>Some sort of waiting to receive message </a:t>
            </a:r>
          </a:p>
          <a:p>
            <a:pPr marL="174056" indent="-174056">
              <a:buFontTx/>
              <a:buChar char="-"/>
            </a:pPr>
            <a:endParaRPr lang="en-US" baseline="0" dirty="0"/>
          </a:p>
          <a:p>
            <a:pPr marL="174056" indent="-174056">
              <a:buFontTx/>
              <a:buChar char="-"/>
            </a:pPr>
            <a:r>
              <a:rPr lang="en-US" baseline="0" dirty="0"/>
              <a:t>Example of why you need the Broadcast and wait: if you’re programing an ATM, then once someone sends out a withdraw or deposit money broadcast, you want to make sure the receiving scripts run first before you proceed. </a:t>
            </a:r>
          </a:p>
          <a:p>
            <a:pPr marL="174056" indent="-174056">
              <a:buFontTx/>
              <a:buChar char="-"/>
            </a:pPr>
            <a:endParaRPr lang="en-US" baseline="0" dirty="0"/>
          </a:p>
          <a:p>
            <a:pPr marL="174056" indent="-174056">
              <a:buFontTx/>
              <a:buChar char="-"/>
            </a:pPr>
            <a:r>
              <a:rPr lang="en-US" baseline="0" dirty="0"/>
              <a:t>Demo how to use the blocks </a:t>
            </a:r>
            <a:endParaRPr lang="en-US" dirty="0"/>
          </a:p>
        </p:txBody>
      </p:sp>
      <p:sp>
        <p:nvSpPr>
          <p:cNvPr id="4" name="Slide Number Placeholder 3"/>
          <p:cNvSpPr>
            <a:spLocks noGrp="1"/>
          </p:cNvSpPr>
          <p:nvPr>
            <p:ph type="sldNum" sz="quarter" idx="10"/>
          </p:nvPr>
        </p:nvSpPr>
        <p:spPr/>
        <p:txBody>
          <a:bodyPr/>
          <a:lstStyle/>
          <a:p>
            <a:fld id="{F09FABF3-DCF3-4DB7-807E-F7408A09DBBE}" type="slidenum">
              <a:rPr lang="en-US" smtClean="0"/>
              <a:pPr/>
              <a:t>7</a:t>
            </a:fld>
            <a:endParaRPr lang="en-US"/>
          </a:p>
        </p:txBody>
      </p:sp>
    </p:spTree>
    <p:extLst>
      <p:ext uri="{BB962C8B-B14F-4D97-AF65-F5344CB8AC3E}">
        <p14:creationId xmlns="" xmlns:p14="http://schemas.microsoft.com/office/powerpoint/2010/main" val="1255379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3951820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2631615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3888584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2517120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2149038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3139018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2317024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818717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602338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313057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C5C318-07C2-4F94-8805-3EE289D9381E}" type="datetimeFigureOut">
              <a:rPr lang="en-GB" smtClean="0"/>
              <a:pPr/>
              <a:t>08/11/2019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1446498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C5C318-07C2-4F94-8805-3EE289D9381E}" type="datetimeFigureOut">
              <a:rPr lang="en-GB" smtClean="0"/>
              <a:pPr/>
              <a:t>08/11/2019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8F598-EBD7-42C4-8929-7EFEAEC96421}" type="slidenum">
              <a:rPr lang="en-GB" smtClean="0"/>
              <a:pPr/>
              <a:t>‹#›</a:t>
            </a:fld>
            <a:endParaRPr lang="en-GB"/>
          </a:p>
        </p:txBody>
      </p:sp>
    </p:spTree>
    <p:extLst>
      <p:ext uri="{BB962C8B-B14F-4D97-AF65-F5344CB8AC3E}">
        <p14:creationId xmlns="" xmlns:p14="http://schemas.microsoft.com/office/powerpoint/2010/main" val="3362648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cratch.mit.edu/projects/138840667/"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code-it.co.uk/scratch/scratchconversation2" TargetMode="Externa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hyperlink" Target="https://scratch.mit.edu/projects/138450341/" TargetMode="External"/><Relationship Id="rId2" Type="http://schemas.openxmlformats.org/officeDocument/2006/relationships/hyperlink" Target="https://scratch.mit.edu/projects/138842898/" TargetMode="External"/><Relationship Id="rId1" Type="http://schemas.openxmlformats.org/officeDocument/2006/relationships/slideLayout" Target="../slideLayouts/slideLayout2.xml"/><Relationship Id="rId4" Type="http://schemas.openxmlformats.org/officeDocument/2006/relationships/hyperlink" Target="https://scratch.mit.edu/projects/138840667/"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4"/>
            <a:ext cx="7772400" cy="1470025"/>
          </a:xfrm>
        </p:spPr>
        <p:txBody>
          <a:bodyPr>
            <a:normAutofit fontScale="90000"/>
          </a:bodyPr>
          <a:lstStyle/>
          <a:p>
            <a:r>
              <a:rPr lang="en-GB" dirty="0"/>
              <a:t>EDUC2323 Computer Programming as a Tool for Learning</a:t>
            </a:r>
          </a:p>
        </p:txBody>
      </p:sp>
      <p:sp>
        <p:nvSpPr>
          <p:cNvPr id="3" name="Subtitle 2"/>
          <p:cNvSpPr>
            <a:spLocks noGrp="1"/>
          </p:cNvSpPr>
          <p:nvPr>
            <p:ph type="subTitle" idx="1"/>
          </p:nvPr>
        </p:nvSpPr>
        <p:spPr>
          <a:xfrm>
            <a:off x="1371600" y="3476600"/>
            <a:ext cx="6400800" cy="2544688"/>
          </a:xfrm>
        </p:spPr>
        <p:txBody>
          <a:bodyPr>
            <a:normAutofit/>
          </a:bodyPr>
          <a:lstStyle/>
          <a:p>
            <a:endParaRPr lang="en-GB" dirty="0"/>
          </a:p>
        </p:txBody>
      </p:sp>
    </p:spTree>
    <p:extLst>
      <p:ext uri="{BB962C8B-B14F-4D97-AF65-F5344CB8AC3E}">
        <p14:creationId xmlns="" xmlns:p14="http://schemas.microsoft.com/office/powerpoint/2010/main" val="27637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304" y="97468"/>
            <a:ext cx="8358664" cy="523220"/>
          </a:xfrm>
          <a:prstGeom prst="rect">
            <a:avLst/>
          </a:prstGeom>
          <a:noFill/>
        </p:spPr>
        <p:txBody>
          <a:bodyPr wrap="square" rtlCol="0">
            <a:spAutoFit/>
          </a:bodyPr>
          <a:lstStyle/>
          <a:p>
            <a:r>
              <a:rPr lang="en-GB" sz="2800" b="1" dirty="0"/>
              <a:t>Activity 1: Analysing the provided broadcast example</a:t>
            </a:r>
          </a:p>
        </p:txBody>
      </p:sp>
      <p:pic>
        <p:nvPicPr>
          <p:cNvPr id="5" name="Picture 4"/>
          <p:cNvPicPr>
            <a:picLocks noChangeAspect="1"/>
          </p:cNvPicPr>
          <p:nvPr/>
        </p:nvPicPr>
        <p:blipFill>
          <a:blip r:embed="rId2" cstate="print"/>
          <a:stretch>
            <a:fillRect/>
          </a:stretch>
        </p:blipFill>
        <p:spPr>
          <a:xfrm rot="874176">
            <a:off x="4468221" y="1383974"/>
            <a:ext cx="3524051" cy="2487900"/>
          </a:xfrm>
          <a:prstGeom prst="rect">
            <a:avLst/>
          </a:prstGeom>
          <a:ln>
            <a:solidFill>
              <a:schemeClr val="tx1"/>
            </a:solidFill>
          </a:ln>
          <a:effectLst>
            <a:outerShdw blurRad="50800" dist="38100" dir="2700000" algn="tl" rotWithShape="0">
              <a:prstClr val="black">
                <a:alpha val="40000"/>
              </a:prstClr>
            </a:outerShdw>
          </a:effectLst>
        </p:spPr>
      </p:pic>
      <p:sp>
        <p:nvSpPr>
          <p:cNvPr id="6" name="TextBox 5"/>
          <p:cNvSpPr txBox="1"/>
          <p:nvPr/>
        </p:nvSpPr>
        <p:spPr>
          <a:xfrm>
            <a:off x="497304" y="1412776"/>
            <a:ext cx="3498632" cy="3693319"/>
          </a:xfrm>
          <a:prstGeom prst="rect">
            <a:avLst/>
          </a:prstGeom>
          <a:noFill/>
        </p:spPr>
        <p:txBody>
          <a:bodyPr wrap="square" rtlCol="0">
            <a:spAutoFit/>
          </a:bodyPr>
          <a:lstStyle/>
          <a:p>
            <a:r>
              <a:rPr lang="en-GB" sz="2200" dirty="0"/>
              <a:t>Have a look at the third demo project in detail:</a:t>
            </a:r>
          </a:p>
          <a:p>
            <a:endParaRPr lang="en-GB" sz="2200" dirty="0">
              <a:hlinkClick r:id="rId3"/>
            </a:endParaRPr>
          </a:p>
          <a:p>
            <a:r>
              <a:rPr lang="en-GB" sz="1400" dirty="0">
                <a:hlinkClick r:id="rId3"/>
              </a:rPr>
              <a:t>https://scratch.mit.edu/projects/138840667/</a:t>
            </a:r>
            <a:endParaRPr lang="en-GB" sz="1400" dirty="0"/>
          </a:p>
          <a:p>
            <a:endParaRPr lang="en-GB" sz="2200" dirty="0"/>
          </a:p>
          <a:p>
            <a:endParaRPr lang="en-GB" sz="2200" dirty="0"/>
          </a:p>
          <a:p>
            <a:pPr marL="342900" indent="-342900">
              <a:buFont typeface="Arial" panose="020B0604020202020204" pitchFamily="34" charset="0"/>
              <a:buChar char="•"/>
            </a:pPr>
            <a:r>
              <a:rPr lang="en-GB" sz="2200" dirty="0"/>
              <a:t>Check you can follow how each dog triggers the next dog to start running using broadcast messages.</a:t>
            </a:r>
          </a:p>
          <a:p>
            <a:endParaRPr lang="en-GB" sz="2200" dirty="0"/>
          </a:p>
        </p:txBody>
      </p:sp>
      <p:sp>
        <p:nvSpPr>
          <p:cNvPr id="8" name="TextBox 7"/>
          <p:cNvSpPr txBox="1"/>
          <p:nvPr/>
        </p:nvSpPr>
        <p:spPr>
          <a:xfrm>
            <a:off x="467544" y="4941168"/>
            <a:ext cx="7848872" cy="1785104"/>
          </a:xfrm>
          <a:prstGeom prst="rect">
            <a:avLst/>
          </a:prstGeom>
          <a:noFill/>
        </p:spPr>
        <p:txBody>
          <a:bodyPr wrap="square" rtlCol="0">
            <a:spAutoFit/>
          </a:bodyPr>
          <a:lstStyle/>
          <a:p>
            <a:pPr marL="342900" indent="-342900">
              <a:buFont typeface="Arial" panose="020B0604020202020204" pitchFamily="34" charset="0"/>
              <a:buChar char="•"/>
            </a:pPr>
            <a:r>
              <a:rPr lang="en-GB" sz="2200" dirty="0"/>
              <a:t>Check you can follow how broadcast messages are also used to change the backdrop images</a:t>
            </a:r>
          </a:p>
          <a:p>
            <a:endParaRPr lang="en-GB" sz="2200" dirty="0"/>
          </a:p>
          <a:p>
            <a:pPr marL="342900" indent="-342900">
              <a:buFont typeface="Arial" panose="020B0604020202020204" pitchFamily="34" charset="0"/>
              <a:buChar char="•"/>
            </a:pPr>
            <a:r>
              <a:rPr lang="en-GB" sz="2200" dirty="0"/>
              <a:t>Explore how the dogs’ movement is animated using costume change and wait messages</a:t>
            </a:r>
          </a:p>
        </p:txBody>
      </p:sp>
    </p:spTree>
    <p:extLst>
      <p:ext uri="{BB962C8B-B14F-4D97-AF65-F5344CB8AC3E}">
        <p14:creationId xmlns="" xmlns:p14="http://schemas.microsoft.com/office/powerpoint/2010/main" val="1272103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47665" y="1196393"/>
            <a:ext cx="4192925" cy="1323439"/>
          </a:xfrm>
          <a:prstGeom prst="rect">
            <a:avLst/>
          </a:prstGeom>
        </p:spPr>
        <p:txBody>
          <a:bodyPr wrap="square">
            <a:spAutoFit/>
          </a:bodyPr>
          <a:lstStyle/>
          <a:p>
            <a:r>
              <a:rPr lang="en-GB" sz="2000" dirty="0"/>
              <a:t>2. In the first sprite set up something like this. Drag a broadcast block on the end and click on the small black triangle and select new. </a:t>
            </a:r>
          </a:p>
        </p:txBody>
      </p:sp>
      <p:pic>
        <p:nvPicPr>
          <p:cNvPr id="1041" name="Picture 17" descr="http://code-it.co.uk/wp-content/uploads/2015/05/broad21.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39552" y="2527548"/>
            <a:ext cx="3418702" cy="1734124"/>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p:cNvSpPr/>
          <p:nvPr/>
        </p:nvSpPr>
        <p:spPr>
          <a:xfrm>
            <a:off x="467545" y="4525604"/>
            <a:ext cx="3490710" cy="707886"/>
          </a:xfrm>
          <a:prstGeom prst="rect">
            <a:avLst/>
          </a:prstGeom>
        </p:spPr>
        <p:txBody>
          <a:bodyPr wrap="square">
            <a:spAutoFit/>
          </a:bodyPr>
          <a:lstStyle/>
          <a:p>
            <a:r>
              <a:rPr lang="en-GB" sz="2000" dirty="0"/>
              <a:t>3. When the input box appears type 1 or a.</a:t>
            </a:r>
          </a:p>
        </p:txBody>
      </p:sp>
      <p:pic>
        <p:nvPicPr>
          <p:cNvPr id="1043" name="Picture 19" descr="http://code-it.co.uk/wp-content/uploads/2015/05/broad22.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39552" y="5405947"/>
            <a:ext cx="3240360" cy="1119397"/>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p:cNvSpPr/>
          <p:nvPr/>
        </p:nvSpPr>
        <p:spPr>
          <a:xfrm>
            <a:off x="4788024" y="704890"/>
            <a:ext cx="4067944" cy="707886"/>
          </a:xfrm>
          <a:prstGeom prst="rect">
            <a:avLst/>
          </a:prstGeom>
        </p:spPr>
        <p:txBody>
          <a:bodyPr wrap="square">
            <a:spAutoFit/>
          </a:bodyPr>
          <a:lstStyle/>
          <a:p>
            <a:r>
              <a:rPr lang="en-GB" sz="2000" dirty="0"/>
              <a:t>4. Click on the second and third sprites and setup code similar to this.</a:t>
            </a:r>
          </a:p>
        </p:txBody>
      </p:sp>
      <p:pic>
        <p:nvPicPr>
          <p:cNvPr id="1045" name="Picture 21" descr="http://code-it.co.uk/wp-content/uploads/2015/05/broad23.pn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792749" y="1609982"/>
            <a:ext cx="3973150" cy="1235467"/>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Rectangle 9"/>
          <p:cNvSpPr/>
          <p:nvPr/>
        </p:nvSpPr>
        <p:spPr>
          <a:xfrm>
            <a:off x="4818541" y="3356992"/>
            <a:ext cx="4073939" cy="646331"/>
          </a:xfrm>
          <a:prstGeom prst="rect">
            <a:avLst/>
          </a:prstGeom>
        </p:spPr>
        <p:txBody>
          <a:bodyPr wrap="square">
            <a:spAutoFit/>
          </a:bodyPr>
          <a:lstStyle/>
          <a:p>
            <a:r>
              <a:rPr lang="en-GB" dirty="0"/>
              <a:t>5. Go back to the first sprite and continue the conversation like this</a:t>
            </a:r>
          </a:p>
        </p:txBody>
      </p:sp>
      <p:pic>
        <p:nvPicPr>
          <p:cNvPr id="1047" name="Picture 23" descr="http://code-it.co.uk/wp-content/uploads/2015/05/broad24.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4788024" y="4149080"/>
            <a:ext cx="3924031" cy="1425396"/>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TextBox 10"/>
          <p:cNvSpPr txBox="1"/>
          <p:nvPr/>
        </p:nvSpPr>
        <p:spPr>
          <a:xfrm>
            <a:off x="4499992" y="6466110"/>
            <a:ext cx="5976664" cy="738664"/>
          </a:xfrm>
          <a:prstGeom prst="rect">
            <a:avLst/>
          </a:prstGeom>
          <a:noFill/>
        </p:spPr>
        <p:txBody>
          <a:bodyPr wrap="square" rtlCol="0">
            <a:spAutoFit/>
          </a:bodyPr>
          <a:lstStyle/>
          <a:p>
            <a:r>
              <a:rPr lang="en-GB" sz="1400" dirty="0"/>
              <a:t>Based on </a:t>
            </a:r>
            <a:r>
              <a:rPr lang="en-GB" sz="1400" dirty="0">
                <a:hlinkClick r:id="rId6"/>
              </a:rPr>
              <a:t>http://code-it.co.uk/scratch/scratchconversation2</a:t>
            </a:r>
            <a:endParaRPr lang="en-GB" sz="1400" dirty="0"/>
          </a:p>
          <a:p>
            <a:endParaRPr lang="en-GB" sz="1400" dirty="0"/>
          </a:p>
          <a:p>
            <a:endParaRPr lang="en-GB" sz="1400" dirty="0"/>
          </a:p>
        </p:txBody>
      </p:sp>
      <p:sp>
        <p:nvSpPr>
          <p:cNvPr id="12" name="TextBox 11"/>
          <p:cNvSpPr txBox="1"/>
          <p:nvPr/>
        </p:nvSpPr>
        <p:spPr>
          <a:xfrm>
            <a:off x="395536" y="97468"/>
            <a:ext cx="8646696" cy="523220"/>
          </a:xfrm>
          <a:prstGeom prst="rect">
            <a:avLst/>
          </a:prstGeom>
          <a:noFill/>
        </p:spPr>
        <p:txBody>
          <a:bodyPr wrap="square" rtlCol="0">
            <a:spAutoFit/>
          </a:bodyPr>
          <a:lstStyle/>
          <a:p>
            <a:r>
              <a:rPr lang="en-GB" sz="2800" b="1" dirty="0"/>
              <a:t>Activity 2: A short sprite conversation using broadcasting</a:t>
            </a:r>
          </a:p>
        </p:txBody>
      </p:sp>
      <p:sp>
        <p:nvSpPr>
          <p:cNvPr id="13" name="TextBox 12"/>
          <p:cNvSpPr txBox="1"/>
          <p:nvPr/>
        </p:nvSpPr>
        <p:spPr>
          <a:xfrm>
            <a:off x="425296" y="692696"/>
            <a:ext cx="4722768" cy="400110"/>
          </a:xfrm>
          <a:prstGeom prst="rect">
            <a:avLst/>
          </a:prstGeom>
          <a:noFill/>
        </p:spPr>
        <p:txBody>
          <a:bodyPr wrap="square" rtlCol="0">
            <a:spAutoFit/>
          </a:bodyPr>
          <a:lstStyle/>
          <a:p>
            <a:r>
              <a:rPr lang="en-GB" sz="2000" dirty="0"/>
              <a:t>1. Set up three sprites of your choice</a:t>
            </a:r>
          </a:p>
        </p:txBody>
      </p:sp>
      <p:sp>
        <p:nvSpPr>
          <p:cNvPr id="30" name="Rectangle 29"/>
          <p:cNvSpPr/>
          <p:nvPr/>
        </p:nvSpPr>
        <p:spPr>
          <a:xfrm>
            <a:off x="4742354" y="5733256"/>
            <a:ext cx="4401646" cy="646331"/>
          </a:xfrm>
          <a:prstGeom prst="rect">
            <a:avLst/>
          </a:prstGeom>
        </p:spPr>
        <p:txBody>
          <a:bodyPr wrap="square">
            <a:spAutoFit/>
          </a:bodyPr>
          <a:lstStyle/>
          <a:p>
            <a:r>
              <a:rPr lang="en-GB" dirty="0"/>
              <a:t>6. Continue the ‘conversation’ until all three sprites have made two contributions each</a:t>
            </a:r>
          </a:p>
        </p:txBody>
      </p:sp>
    </p:spTree>
    <p:extLst>
      <p:ext uri="{BB962C8B-B14F-4D97-AF65-F5344CB8AC3E}">
        <p14:creationId xmlns="" xmlns:p14="http://schemas.microsoft.com/office/powerpoint/2010/main" val="3602106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Plan</a:t>
            </a:r>
          </a:p>
        </p:txBody>
      </p:sp>
      <p:sp>
        <p:nvSpPr>
          <p:cNvPr id="3" name="Content Placeholder 2"/>
          <p:cNvSpPr>
            <a:spLocks noGrp="1"/>
          </p:cNvSpPr>
          <p:nvPr>
            <p:ph idx="1"/>
          </p:nvPr>
        </p:nvSpPr>
        <p:spPr>
          <a:xfrm>
            <a:off x="457200" y="1340768"/>
            <a:ext cx="8229600" cy="5357192"/>
          </a:xfrm>
        </p:spPr>
        <p:txBody>
          <a:bodyPr>
            <a:normAutofit/>
          </a:bodyPr>
          <a:lstStyle/>
          <a:p>
            <a:r>
              <a:rPr lang="en-GB" dirty="0" smtClean="0"/>
              <a:t>Advanced </a:t>
            </a:r>
            <a:r>
              <a:rPr lang="en-GB" dirty="0"/>
              <a:t>Scratch concepts: broadcasting and simple animation</a:t>
            </a:r>
          </a:p>
          <a:p>
            <a:r>
              <a:rPr lang="en-GB" dirty="0" smtClean="0"/>
              <a:t>Activities:</a:t>
            </a:r>
            <a:endParaRPr lang="en-GB" dirty="0"/>
          </a:p>
          <a:p>
            <a:pPr lvl="1"/>
            <a:r>
              <a:rPr lang="en-GB" dirty="0"/>
              <a:t>Analysing broadcasting demo project</a:t>
            </a:r>
          </a:p>
          <a:p>
            <a:pPr lvl="1"/>
            <a:r>
              <a:rPr lang="en-GB" dirty="0"/>
              <a:t>Creating simple </a:t>
            </a:r>
            <a:r>
              <a:rPr lang="en-GB" dirty="0" smtClean="0"/>
              <a:t>conversation in </a:t>
            </a:r>
            <a:r>
              <a:rPr lang="en-GB" dirty="0"/>
              <a:t>Scratch with broadcasting</a:t>
            </a:r>
          </a:p>
          <a:p>
            <a:pPr lvl="1"/>
            <a:r>
              <a:rPr lang="en-GB" dirty="0"/>
              <a:t>Working on individual practical </a:t>
            </a:r>
            <a:r>
              <a:rPr lang="en-GB" dirty="0" smtClean="0"/>
              <a:t>project</a:t>
            </a:r>
            <a:endParaRPr lang="en-GB" dirty="0"/>
          </a:p>
        </p:txBody>
      </p:sp>
    </p:spTree>
    <p:extLst>
      <p:ext uri="{BB962C8B-B14F-4D97-AF65-F5344CB8AC3E}">
        <p14:creationId xmlns="" xmlns:p14="http://schemas.microsoft.com/office/powerpoint/2010/main" val="1905799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r>
              <a:rPr lang="en-GB" sz="2800" b="1" dirty="0"/>
              <a:t>A reminder of what we are looking for…</a:t>
            </a:r>
          </a:p>
        </p:txBody>
      </p:sp>
      <p:sp>
        <p:nvSpPr>
          <p:cNvPr id="3" name="Content Placeholder 2"/>
          <p:cNvSpPr>
            <a:spLocks noGrp="1"/>
          </p:cNvSpPr>
          <p:nvPr>
            <p:ph idx="1"/>
          </p:nvPr>
        </p:nvSpPr>
        <p:spPr>
          <a:xfrm>
            <a:off x="457200" y="1279301"/>
            <a:ext cx="8229600" cy="4525963"/>
          </a:xfrm>
        </p:spPr>
        <p:txBody>
          <a:bodyPr>
            <a:noAutofit/>
          </a:bodyPr>
          <a:lstStyle/>
          <a:p>
            <a:pPr marL="0" indent="0">
              <a:buNone/>
            </a:pPr>
            <a:r>
              <a:rPr lang="en-GB" sz="2300" dirty="0"/>
              <a:t>Project is ‘Equivalent’ to 500 words – what does this mean?</a:t>
            </a:r>
          </a:p>
          <a:p>
            <a:pPr marL="0" indent="0">
              <a:buNone/>
            </a:pPr>
            <a:endParaRPr lang="en-GB" sz="2300" dirty="0"/>
          </a:p>
          <a:p>
            <a:pPr marL="0" indent="0">
              <a:buNone/>
            </a:pPr>
            <a:r>
              <a:rPr lang="en-GB" sz="2300" dirty="0"/>
              <a:t>Handbook p11: “The submitted project should feature learning through exploration or experimentation. In very simple terms, </a:t>
            </a:r>
            <a:r>
              <a:rPr lang="en-GB" sz="2300" i="1" dirty="0"/>
              <a:t>someone should learn something by doing something</a:t>
            </a:r>
            <a:r>
              <a:rPr lang="en-GB" sz="2300" dirty="0"/>
              <a:t>. It may be </a:t>
            </a:r>
            <a:r>
              <a:rPr lang="en-GB" sz="2300" i="1" dirty="0"/>
              <a:t>you </a:t>
            </a:r>
            <a:r>
              <a:rPr lang="en-GB" sz="2300" dirty="0"/>
              <a:t>doing the learning as the project’s developer, or </a:t>
            </a:r>
            <a:r>
              <a:rPr lang="en-GB" sz="2300" i="1" dirty="0"/>
              <a:t>someone else </a:t>
            </a:r>
            <a:r>
              <a:rPr lang="en-GB" sz="2300" dirty="0"/>
              <a:t>doing the learning as the project’s end user (perhaps a hypothetical school pupil). </a:t>
            </a:r>
          </a:p>
          <a:p>
            <a:pPr marL="0" indent="0">
              <a:buNone/>
            </a:pPr>
            <a:endParaRPr lang="en-GB" sz="2300" dirty="0"/>
          </a:p>
          <a:p>
            <a:pPr marL="0" indent="0">
              <a:buNone/>
            </a:pPr>
            <a:r>
              <a:rPr lang="en-GB" sz="2300" dirty="0"/>
              <a:t>The ‘richer’ you can make the learning in the project, either for you as the developer or for someone as the user, the more potential there is for your project to do well. A project based solely around ‘rote-learning’ (for instance, a set of ‘flash cards’) is unlikely to do well in this assessment.”</a:t>
            </a:r>
          </a:p>
        </p:txBody>
      </p:sp>
    </p:spTree>
    <p:extLst>
      <p:ext uri="{BB962C8B-B14F-4D97-AF65-F5344CB8AC3E}">
        <p14:creationId xmlns="" xmlns:p14="http://schemas.microsoft.com/office/powerpoint/2010/main" val="867716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562074"/>
          </a:xfrm>
        </p:spPr>
        <p:txBody>
          <a:bodyPr>
            <a:normAutofit/>
          </a:bodyPr>
          <a:lstStyle/>
          <a:p>
            <a:r>
              <a:rPr lang="en-GB" sz="2800" b="1" dirty="0"/>
              <a:t>What about assessment?</a:t>
            </a:r>
          </a:p>
        </p:txBody>
      </p:sp>
      <p:sp>
        <p:nvSpPr>
          <p:cNvPr id="3" name="Content Placeholder 2"/>
          <p:cNvSpPr>
            <a:spLocks noGrp="1"/>
          </p:cNvSpPr>
          <p:nvPr>
            <p:ph idx="1"/>
          </p:nvPr>
        </p:nvSpPr>
        <p:spPr>
          <a:xfrm>
            <a:off x="144016" y="548680"/>
            <a:ext cx="8892480" cy="5589240"/>
          </a:xfrm>
        </p:spPr>
        <p:txBody>
          <a:bodyPr>
            <a:noAutofit/>
          </a:bodyPr>
          <a:lstStyle/>
          <a:p>
            <a:pPr marL="0" indent="0">
              <a:buNone/>
            </a:pPr>
            <a:r>
              <a:rPr lang="en-GB" sz="2000" dirty="0"/>
              <a:t>Based on how you have applied the programming concepts, techniques and ideas from the module (and other sources you have found) in a creative and functional way. </a:t>
            </a:r>
          </a:p>
          <a:p>
            <a:r>
              <a:rPr lang="en-US" sz="1750" i="1" dirty="0" smtClean="0"/>
              <a:t>Knowledge </a:t>
            </a:r>
            <a:r>
              <a:rPr lang="en-US" sz="1750" i="1" dirty="0" smtClean="0"/>
              <a:t>and understanding </a:t>
            </a:r>
            <a:r>
              <a:rPr lang="en-US" sz="1750" dirty="0" smtClean="0"/>
              <a:t>in this instance includes how students have made use of a range of relevant programming concepts and techniques covered during the module. </a:t>
            </a:r>
          </a:p>
          <a:p>
            <a:r>
              <a:rPr lang="en-US" sz="1750" i="1" dirty="0" smtClean="0"/>
              <a:t>Use of evidence </a:t>
            </a:r>
            <a:r>
              <a:rPr lang="en-US" sz="1750" dirty="0" smtClean="0"/>
              <a:t>in this instance includes how students make use of existing ideas, methods, approaches and programming projects (citing these as necessary using comments or the ‘notes and credits’ box). </a:t>
            </a:r>
          </a:p>
          <a:p>
            <a:r>
              <a:rPr lang="en-US" sz="1750" i="1" dirty="0" smtClean="0"/>
              <a:t>Evaluation and interpretation </a:t>
            </a:r>
            <a:r>
              <a:rPr lang="en-US" sz="1750" dirty="0" smtClean="0"/>
              <a:t>in this instance includes how students build on and develop the programming techniques covered during the module, potentially also making use of properly referenced third party sources, to meet the project’s intentions. </a:t>
            </a:r>
          </a:p>
          <a:p>
            <a:r>
              <a:rPr lang="en-US" sz="1750" i="1" dirty="0" smtClean="0"/>
              <a:t>Presentation </a:t>
            </a:r>
            <a:r>
              <a:rPr lang="en-US" sz="1750" dirty="0" smtClean="0"/>
              <a:t>in this instance includes how students design the ‘look-and-feel’ of their project to suit their intended user groups and applications. This covers aspects such as the appropriate use of user interaction, Scratch stage backgrounds, costumes, sounds and animation. It also covers how code blocks and scripts have been presented and commented (as necessary). </a:t>
            </a:r>
          </a:p>
          <a:p>
            <a:endParaRPr lang="en-GB" sz="2300" dirty="0"/>
          </a:p>
        </p:txBody>
      </p:sp>
    </p:spTree>
    <p:extLst>
      <p:ext uri="{BB962C8B-B14F-4D97-AF65-F5344CB8AC3E}">
        <p14:creationId xmlns="" xmlns:p14="http://schemas.microsoft.com/office/powerpoint/2010/main" val="822968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850106"/>
          </a:xfrm>
        </p:spPr>
        <p:txBody>
          <a:bodyPr>
            <a:normAutofit fontScale="90000"/>
          </a:bodyPr>
          <a:lstStyle/>
          <a:p>
            <a:r>
              <a:rPr lang="en-GB" sz="2800" b="1" dirty="0"/>
              <a:t>Identifying your use and adaptation of other people’s ideas and code - avoiding plagiarism…</a:t>
            </a:r>
          </a:p>
        </p:txBody>
      </p:sp>
      <p:sp>
        <p:nvSpPr>
          <p:cNvPr id="3" name="Content Placeholder 2"/>
          <p:cNvSpPr>
            <a:spLocks noGrp="1"/>
          </p:cNvSpPr>
          <p:nvPr>
            <p:ph idx="1"/>
          </p:nvPr>
        </p:nvSpPr>
        <p:spPr>
          <a:xfrm>
            <a:off x="107504" y="1063277"/>
            <a:ext cx="8712968" cy="4525963"/>
          </a:xfrm>
        </p:spPr>
        <p:txBody>
          <a:bodyPr>
            <a:noAutofit/>
          </a:bodyPr>
          <a:lstStyle/>
          <a:p>
            <a:r>
              <a:rPr lang="en-GB" sz="2200" dirty="0"/>
              <a:t>Handbook p14 covers in detail</a:t>
            </a:r>
          </a:p>
          <a:p>
            <a:r>
              <a:rPr lang="en-GB" sz="2200" dirty="0"/>
              <a:t>Good practice to re-purpose other’s ideas and code – we don’t want to reinvent wheel </a:t>
            </a:r>
            <a:r>
              <a:rPr lang="en-GB" sz="2200" b="1" dirty="0"/>
              <a:t>but…</a:t>
            </a:r>
          </a:p>
          <a:p>
            <a:r>
              <a:rPr lang="en-GB" sz="2200" dirty="0"/>
              <a:t>For the purposes of this assignment you </a:t>
            </a:r>
            <a:r>
              <a:rPr lang="en-GB" sz="2200" b="1" dirty="0"/>
              <a:t>must</a:t>
            </a:r>
            <a:r>
              <a:rPr lang="en-GB" sz="2200" dirty="0"/>
              <a:t> adapt/edit/develop these so that they are use in a new context to support your project, and…</a:t>
            </a:r>
          </a:p>
          <a:p>
            <a:r>
              <a:rPr lang="en-GB" sz="2200" dirty="0"/>
              <a:t>Explain where they are from and how you have adapted/edited/ developed their ideas using either (as appropriate):</a:t>
            </a:r>
          </a:p>
          <a:p>
            <a:pPr lvl="1"/>
            <a:r>
              <a:rPr lang="en-GB" sz="2200" dirty="0"/>
              <a:t>Scratch ‘comments’</a:t>
            </a:r>
          </a:p>
          <a:p>
            <a:pPr lvl="1"/>
            <a:r>
              <a:rPr lang="en-GB" sz="2200" dirty="0"/>
              <a:t>‘Notes and Credits window’ on project page</a:t>
            </a:r>
          </a:p>
          <a:p>
            <a:r>
              <a:rPr lang="en-GB" sz="2200" dirty="0"/>
              <a:t>Taking someone else’s project code and making minimal or no changes is absolutely forbidden and will fail, whether this is from the Scratch website, a book or any other source. And…</a:t>
            </a:r>
          </a:p>
          <a:p>
            <a:r>
              <a:rPr lang="en-GB" sz="2200" dirty="0"/>
              <a:t>Be warned: ‘remixing’ someone else’s project is very likely to go wrong – start from a blank project and re-use snippets of other people’s code manually as you need to</a:t>
            </a:r>
          </a:p>
        </p:txBody>
      </p:sp>
    </p:spTree>
    <p:extLst>
      <p:ext uri="{BB962C8B-B14F-4D97-AF65-F5344CB8AC3E}">
        <p14:creationId xmlns="" xmlns:p14="http://schemas.microsoft.com/office/powerpoint/2010/main" val="693834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3405"/>
          </a:xfrm>
        </p:spPr>
        <p:txBody>
          <a:bodyPr/>
          <a:lstStyle/>
          <a:p>
            <a:r>
              <a:rPr lang="en-US" dirty="0"/>
              <a:t>What is Broadcasting? </a:t>
            </a:r>
          </a:p>
        </p:txBody>
      </p:sp>
      <p:sp>
        <p:nvSpPr>
          <p:cNvPr id="3" name="Content Placeholder 2"/>
          <p:cNvSpPr>
            <a:spLocks noGrp="1"/>
          </p:cNvSpPr>
          <p:nvPr>
            <p:ph idx="1"/>
          </p:nvPr>
        </p:nvSpPr>
        <p:spPr>
          <a:xfrm>
            <a:off x="179512" y="1301006"/>
            <a:ext cx="6526088" cy="5440362"/>
          </a:xfrm>
        </p:spPr>
        <p:txBody>
          <a:bodyPr>
            <a:normAutofit fontScale="85000" lnSpcReduction="10000"/>
          </a:bodyPr>
          <a:lstStyle/>
          <a:p>
            <a:pPr>
              <a:buFont typeface="Wingdings" pitchFamily="2" charset="2"/>
              <a:buChar char="§"/>
            </a:pPr>
            <a:r>
              <a:rPr lang="en-US" dirty="0"/>
              <a:t>Broadcasts are ‘messages sent throughout the whole Scratch environment</a:t>
            </a:r>
          </a:p>
          <a:p>
            <a:pPr>
              <a:buFont typeface="Wingdings" pitchFamily="2" charset="2"/>
              <a:buChar char="§"/>
            </a:pPr>
            <a:r>
              <a:rPr lang="en-US" dirty="0"/>
              <a:t>Messages activate receiving scripts, but only if they are set up to ‘receive’ a specific message.</a:t>
            </a:r>
          </a:p>
          <a:p>
            <a:pPr>
              <a:buFont typeface="Wingdings" pitchFamily="2" charset="2"/>
              <a:buChar char="§"/>
            </a:pPr>
            <a:r>
              <a:rPr lang="en-US" dirty="0"/>
              <a:t>What can these be used for? </a:t>
            </a:r>
          </a:p>
          <a:p>
            <a:pPr lvl="1">
              <a:buFont typeface="Wingdings" pitchFamily="2" charset="2"/>
              <a:buChar char="§"/>
            </a:pPr>
            <a:r>
              <a:rPr lang="en-US" dirty="0"/>
              <a:t>‘On hit detection’ – do some action after hit detected or something specific happens</a:t>
            </a:r>
          </a:p>
          <a:p>
            <a:pPr lvl="1">
              <a:buFont typeface="Wingdings" pitchFamily="2" charset="2"/>
              <a:buChar char="§"/>
            </a:pPr>
            <a:r>
              <a:rPr lang="en-US" dirty="0"/>
              <a:t>On Mouse click – do some action after mouse down detected </a:t>
            </a:r>
          </a:p>
          <a:p>
            <a:pPr lvl="1">
              <a:buFont typeface="Wingdings" pitchFamily="2" charset="2"/>
              <a:buChar char="§"/>
            </a:pPr>
            <a:r>
              <a:rPr lang="en-US" dirty="0"/>
              <a:t>To divide up and control a project – e.g. to do some action when your program goes from one state to another or transfer control from one script/sprite to another</a:t>
            </a:r>
          </a:p>
          <a:p>
            <a:pPr marL="329184" lvl="1" indent="0">
              <a:buNone/>
            </a:pPr>
            <a:endParaRPr lang="en-US" dirty="0"/>
          </a:p>
          <a:p>
            <a:pPr>
              <a:buFont typeface="Wingdings" pitchFamily="2" charset="2"/>
              <a:buChar char="§"/>
            </a:pPr>
            <a:endParaRPr lang="en-US" dirty="0"/>
          </a:p>
        </p:txBody>
      </p:sp>
      <p:pic>
        <p:nvPicPr>
          <p:cNvPr id="2050" name="Picture 2" descr="http://nokohaha.com/wp-content/uploads/2010/08/radiotower.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858000" y="2514600"/>
            <a:ext cx="1905000" cy="25400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145130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Broadcasting Related Blocks</a:t>
            </a:r>
          </a:p>
        </p:txBody>
      </p:sp>
      <p:sp>
        <p:nvSpPr>
          <p:cNvPr id="3" name="Content Placeholder 2"/>
          <p:cNvSpPr>
            <a:spLocks noGrp="1"/>
          </p:cNvSpPr>
          <p:nvPr>
            <p:ph idx="1"/>
          </p:nvPr>
        </p:nvSpPr>
        <p:spPr>
          <a:xfrm>
            <a:off x="838200" y="2038388"/>
            <a:ext cx="5257800" cy="4514812"/>
          </a:xfrm>
        </p:spPr>
        <p:txBody>
          <a:bodyPr>
            <a:normAutofit fontScale="77500" lnSpcReduction="20000"/>
          </a:bodyPr>
          <a:lstStyle/>
          <a:p>
            <a:pPr>
              <a:buFont typeface="Wingdings" pitchFamily="2" charset="2"/>
              <a:buChar char="§"/>
            </a:pPr>
            <a:r>
              <a:rPr lang="en-US" dirty="0"/>
              <a:t>Broadcast ()</a:t>
            </a:r>
          </a:p>
          <a:p>
            <a:pPr lvl="1">
              <a:buFont typeface="Wingdings" pitchFamily="2" charset="2"/>
              <a:buChar char="§"/>
            </a:pPr>
            <a:r>
              <a:rPr lang="en-US" dirty="0"/>
              <a:t>Makes the specified broadcast and has no further effect </a:t>
            </a:r>
          </a:p>
          <a:p>
            <a:pPr>
              <a:buFont typeface="Wingdings" pitchFamily="2" charset="2"/>
              <a:buChar char="§"/>
            </a:pPr>
            <a:r>
              <a:rPr lang="en-US" dirty="0"/>
              <a:t>Broadcast () and Wait</a:t>
            </a:r>
          </a:p>
          <a:p>
            <a:pPr lvl="1">
              <a:buFont typeface="Wingdings" pitchFamily="2" charset="2"/>
              <a:buChar char="§"/>
            </a:pPr>
            <a:r>
              <a:rPr lang="en-US" dirty="0"/>
              <a:t>Makes the specified broadcast and freezes its script until all of the receiving scripts have finished   </a:t>
            </a:r>
          </a:p>
          <a:p>
            <a:pPr>
              <a:buFont typeface="Wingdings" pitchFamily="2" charset="2"/>
              <a:buChar char="§"/>
            </a:pPr>
            <a:r>
              <a:rPr lang="en-US" dirty="0"/>
              <a:t>When I Receive ()</a:t>
            </a:r>
          </a:p>
          <a:p>
            <a:pPr lvl="1">
              <a:buFont typeface="Wingdings" pitchFamily="2" charset="2"/>
              <a:buChar char="§"/>
            </a:pPr>
            <a:r>
              <a:rPr lang="en-US" dirty="0"/>
              <a:t>Stays inactive until it receives the specified broadcast. Once it has been received, the script goes into action and ends once it has finished but can be triggered more than once, i.e. if that broadcast is received again.</a:t>
            </a:r>
          </a:p>
        </p:txBody>
      </p:sp>
      <p:pic>
        <p:nvPicPr>
          <p:cNvPr id="3074"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096000" y="2234609"/>
            <a:ext cx="1860699" cy="58479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096000" y="3659372"/>
            <a:ext cx="2817628" cy="5316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096000" y="4953000"/>
            <a:ext cx="2569535"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590343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Scratch projects introducing broadcasting</a:t>
            </a:r>
          </a:p>
        </p:txBody>
      </p:sp>
      <p:sp>
        <p:nvSpPr>
          <p:cNvPr id="3" name="Content Placeholder 2"/>
          <p:cNvSpPr>
            <a:spLocks noGrp="1"/>
          </p:cNvSpPr>
          <p:nvPr>
            <p:ph idx="1"/>
          </p:nvPr>
        </p:nvSpPr>
        <p:spPr>
          <a:xfrm>
            <a:off x="457200" y="1999381"/>
            <a:ext cx="8229600" cy="4525963"/>
          </a:xfrm>
        </p:spPr>
        <p:txBody>
          <a:bodyPr/>
          <a:lstStyle/>
          <a:p>
            <a:pPr marL="514350" indent="-514350">
              <a:buFont typeface="+mj-lt"/>
              <a:buAutoNum type="arabicPeriod"/>
            </a:pPr>
            <a:r>
              <a:rPr lang="en-GB" dirty="0">
                <a:hlinkClick r:id="rId2"/>
              </a:rPr>
              <a:t>https://scratch.mit.edu/projects/138842898/</a:t>
            </a:r>
            <a:endParaRPr lang="en-GB" dirty="0"/>
          </a:p>
          <a:p>
            <a:pPr marL="514350" indent="-514350">
              <a:buFont typeface="+mj-lt"/>
              <a:buAutoNum type="arabicPeriod"/>
            </a:pPr>
            <a:r>
              <a:rPr lang="en-GB" dirty="0">
                <a:hlinkClick r:id="rId3"/>
              </a:rPr>
              <a:t>https://scratch.mit.edu/projects/138450341/</a:t>
            </a:r>
            <a:endParaRPr lang="en-GB" dirty="0"/>
          </a:p>
          <a:p>
            <a:pPr marL="514350" indent="-514350">
              <a:buFont typeface="+mj-lt"/>
              <a:buAutoNum type="arabicPeriod"/>
            </a:pPr>
            <a:r>
              <a:rPr lang="en-GB" dirty="0">
                <a:hlinkClick r:id="rId4"/>
              </a:rPr>
              <a:t>https://scratch.mit.edu/projects/138840667/</a:t>
            </a:r>
            <a:endParaRPr lang="en-GB" dirty="0"/>
          </a:p>
          <a:p>
            <a:endParaRPr lang="en-GB" dirty="0"/>
          </a:p>
        </p:txBody>
      </p:sp>
    </p:spTree>
    <p:extLst>
      <p:ext uri="{BB962C8B-B14F-4D97-AF65-F5344CB8AC3E}">
        <p14:creationId xmlns="" xmlns:p14="http://schemas.microsoft.com/office/powerpoint/2010/main" val="528000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2800" b="1" dirty="0"/>
              <a:t>Practical </a:t>
            </a:r>
            <a:r>
              <a:rPr lang="en-GB" sz="2800" b="1" dirty="0" smtClean="0"/>
              <a:t>activities</a:t>
            </a:r>
            <a:endParaRPr lang="en-GB" sz="2800" b="1" dirty="0"/>
          </a:p>
        </p:txBody>
      </p:sp>
      <p:sp>
        <p:nvSpPr>
          <p:cNvPr id="3" name="Content Placeholder 2"/>
          <p:cNvSpPr>
            <a:spLocks noGrp="1"/>
          </p:cNvSpPr>
          <p:nvPr>
            <p:ph idx="1"/>
          </p:nvPr>
        </p:nvSpPr>
        <p:spPr/>
        <p:txBody>
          <a:bodyPr/>
          <a:lstStyle/>
          <a:p>
            <a:r>
              <a:rPr lang="en-GB" dirty="0"/>
              <a:t>Activity 1: Analyse the ‘Broadcasting – full example’ project</a:t>
            </a:r>
          </a:p>
          <a:p>
            <a:pPr lvl="1"/>
            <a:r>
              <a:rPr lang="en-GB" dirty="0"/>
              <a:t>Complete the A3 worksheet</a:t>
            </a:r>
          </a:p>
          <a:p>
            <a:r>
              <a:rPr lang="en-GB" dirty="0"/>
              <a:t>Activity 2: Completing short ‘conversation’ task with broadcasting</a:t>
            </a:r>
          </a:p>
          <a:p>
            <a:r>
              <a:rPr lang="en-GB" dirty="0"/>
              <a:t>Activity 3: Working on own project</a:t>
            </a:r>
          </a:p>
        </p:txBody>
      </p:sp>
    </p:spTree>
    <p:extLst>
      <p:ext uri="{BB962C8B-B14F-4D97-AF65-F5344CB8AC3E}">
        <p14:creationId xmlns="" xmlns:p14="http://schemas.microsoft.com/office/powerpoint/2010/main" val="33939279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2598</TotalTime>
  <Words>1091</Words>
  <Application>Microsoft Office PowerPoint</Application>
  <PresentationFormat>On-screen Show (4:3)</PresentationFormat>
  <Paragraphs>81</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EDUC2323 Computer Programming as a Tool for Learning</vt:lpstr>
      <vt:lpstr>Plan</vt:lpstr>
      <vt:lpstr>A reminder of what we are looking for…</vt:lpstr>
      <vt:lpstr>What about assessment?</vt:lpstr>
      <vt:lpstr>Identifying your use and adaptation of other people’s ideas and code - avoiding plagiarism…</vt:lpstr>
      <vt:lpstr>What is Broadcasting? </vt:lpstr>
      <vt:lpstr>Broadcasting Related Blocks</vt:lpstr>
      <vt:lpstr>Scratch projects introducing broadcasting</vt:lpstr>
      <vt:lpstr>Practical activities</vt:lpstr>
      <vt:lpstr>Slide 10</vt:lpstr>
      <vt:lpstr>Slide 11</vt:lpstr>
    </vt:vector>
  </TitlesOfParts>
  <Company>Luton Sixth Form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EDUC2323 Computer Programming as a Tool for Learning</dc:title>
  <dc:creator>Review</dc:creator>
  <cp:lastModifiedBy>Matthew Dean</cp:lastModifiedBy>
  <cp:revision>173</cp:revision>
  <dcterms:created xsi:type="dcterms:W3CDTF">2014-11-10T06:41:28Z</dcterms:created>
  <dcterms:modified xsi:type="dcterms:W3CDTF">2019-11-08T12:04:09Z</dcterms:modified>
</cp:coreProperties>
</file>